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sldIdLst>
    <p:sldId id="258" r:id="rId5"/>
    <p:sldId id="274" r:id="rId6"/>
    <p:sldId id="257" r:id="rId7"/>
    <p:sldId id="259" r:id="rId8"/>
    <p:sldId id="275" r:id="rId9"/>
    <p:sldId id="261" r:id="rId10"/>
    <p:sldId id="262" r:id="rId11"/>
    <p:sldId id="276" r:id="rId12"/>
    <p:sldId id="263" r:id="rId13"/>
    <p:sldId id="264" r:id="rId14"/>
    <p:sldId id="277" r:id="rId15"/>
    <p:sldId id="265" r:id="rId16"/>
    <p:sldId id="266" r:id="rId17"/>
    <p:sldId id="278" r:id="rId18"/>
    <p:sldId id="267" r:id="rId19"/>
    <p:sldId id="268" r:id="rId20"/>
    <p:sldId id="279" r:id="rId21"/>
    <p:sldId id="269" r:id="rId22"/>
    <p:sldId id="270" r:id="rId23"/>
    <p:sldId id="280" r:id="rId24"/>
    <p:sldId id="271" r:id="rId25"/>
    <p:sldId id="272" r:id="rId26"/>
    <p:sldId id="286" r:id="rId27"/>
    <p:sldId id="273" r:id="rId28"/>
    <p:sldId id="288" r:id="rId29"/>
    <p:sldId id="289" r:id="rId30"/>
    <p:sldId id="283" r:id="rId31"/>
    <p:sldId id="284" r:id="rId32"/>
    <p:sldId id="290" r:id="rId33"/>
    <p:sldId id="285" r:id="rId34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DAE2EB-9028-5843-4A82-B9AD71801945}" v="9" dt="2020-02-08T19:07:12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25"/>
    <p:restoredTop sz="94617"/>
  </p:normalViewPr>
  <p:slideViewPr>
    <p:cSldViewPr snapToGrid="0" snapToObjects="1">
      <p:cViewPr varScale="1">
        <p:scale>
          <a:sx n="89" d="100"/>
          <a:sy n="89" d="100"/>
        </p:scale>
        <p:origin x="1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F7A04-BD4A-3945-8302-1564B716FFC0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7E56C-239B-4448-AA0F-9772272E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ACC55-B2E0-AE4B-87BF-BFF7F3070DC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8BCFB-9969-8B4A-A7EA-63CC0838B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66726" y="540386"/>
            <a:ext cx="3562350" cy="243554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48226" y="540386"/>
            <a:ext cx="3562350" cy="243554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0" y="3820952"/>
            <a:ext cx="3562350" cy="243554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953000" y="3865561"/>
            <a:ext cx="3562350" cy="24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1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33" y="278970"/>
            <a:ext cx="3326453" cy="2671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550" y="278969"/>
            <a:ext cx="3326453" cy="2671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33" y="3717011"/>
            <a:ext cx="3326453" cy="2671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549" y="3717010"/>
            <a:ext cx="3326453" cy="26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83" y="0"/>
            <a:ext cx="4200725" cy="3270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0"/>
            <a:ext cx="4200725" cy="3270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84" y="3453539"/>
            <a:ext cx="4200725" cy="3270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3453538"/>
            <a:ext cx="4200725" cy="32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2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Benzaldehyde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82800"/>
            <a:ext cx="768667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Cherry flavor is a chemical called benzaldehyde. </a:t>
            </a:r>
          </a:p>
          <a:p>
            <a:endParaRPr lang="en-US" dirty="0"/>
          </a:p>
          <a:p>
            <a:r>
              <a:rPr lang="en-US" dirty="0"/>
              <a:t>Benzaldehyde is a common flavoring chemical in fruity e-cigarettes. </a:t>
            </a:r>
          </a:p>
          <a:p>
            <a:endParaRPr lang="en-US" dirty="0"/>
          </a:p>
          <a:p>
            <a:r>
              <a:rPr lang="en-US" dirty="0"/>
              <a:t>Benzaldehyde has been indicated as a respiratory and eye irritant.  </a:t>
            </a:r>
          </a:p>
          <a:p>
            <a:endParaRPr lang="en-US" dirty="0"/>
          </a:p>
          <a:p>
            <a:r>
              <a:rPr lang="en-US" dirty="0"/>
              <a:t>Toxicity studies at UNC have also shown that benzaldehyde can impair lung immune cell 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7" y="96387"/>
            <a:ext cx="2114549" cy="18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0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61" y="170481"/>
            <a:ext cx="4171088" cy="2882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0481"/>
            <a:ext cx="4171088" cy="28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61" y="3562025"/>
            <a:ext cx="4171088" cy="2882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562025"/>
            <a:ext cx="4171088" cy="28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3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6" y="123987"/>
            <a:ext cx="4277532" cy="3183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123987"/>
            <a:ext cx="4277532" cy="3183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6" y="3500035"/>
            <a:ext cx="4277532" cy="3183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3500035"/>
            <a:ext cx="4277532" cy="31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8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Diacetyl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Buttery flavor is a chemical called diacetyl. </a:t>
            </a:r>
          </a:p>
          <a:p>
            <a:endParaRPr lang="en-US" dirty="0"/>
          </a:p>
          <a:p>
            <a:r>
              <a:rPr lang="en-US" dirty="0"/>
              <a:t>Diacetyl is commonly found in popcorn and is safe to eat. </a:t>
            </a:r>
          </a:p>
          <a:p>
            <a:endParaRPr lang="en-US" dirty="0"/>
          </a:p>
          <a:p>
            <a:r>
              <a:rPr lang="en-US" dirty="0"/>
              <a:t>However, popcorn factory workers, who inhaled a large amount of the chemical, suffered from a serious lung disease.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025" y="133350"/>
            <a:ext cx="2597100" cy="17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23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8" y="576881"/>
            <a:ext cx="3818849" cy="2476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49" y="576881"/>
            <a:ext cx="3818849" cy="2476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7" y="3611966"/>
            <a:ext cx="3818849" cy="247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49" y="3611966"/>
            <a:ext cx="3818849" cy="24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15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6020" cy="3187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20" y="0"/>
            <a:ext cx="4386020" cy="3187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7044"/>
            <a:ext cx="4386020" cy="3187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20" y="3407044"/>
            <a:ext cx="4386020" cy="31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8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3,6-Nonadienal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Watermelon flavor is a flavoring chemical called: 3,6-nonadienal. </a:t>
            </a:r>
          </a:p>
          <a:p>
            <a:endParaRPr lang="en-US" dirty="0"/>
          </a:p>
          <a:p>
            <a:r>
              <a:rPr lang="en-US" dirty="0"/>
              <a:t>Bidi Stick’s (a commonly used e-cigarette) Lush Ice flavor is a mix of watermelon, melon, and menthol flavors 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44" y="4465636"/>
            <a:ext cx="2500312" cy="184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187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89" y="725971"/>
            <a:ext cx="3069413" cy="1724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111" y="725970"/>
            <a:ext cx="3069413" cy="1724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88" y="4040026"/>
            <a:ext cx="3069413" cy="1724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110" y="4040025"/>
            <a:ext cx="3069413" cy="17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2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88081" cy="3414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19" y="0"/>
            <a:ext cx="4588081" cy="3414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4713"/>
            <a:ext cx="4588081" cy="3414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18" y="3414712"/>
            <a:ext cx="4588081" cy="34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44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543309" cy="3239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310" y="1"/>
            <a:ext cx="4543309" cy="3239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09627"/>
            <a:ext cx="4543309" cy="323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309" y="3409627"/>
            <a:ext cx="4543309" cy="32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9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2,3,5,6-tetramethyl pyrazine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Chocolate scent is a flavoring chemical called 2,3,5,6-tetramethyl pyrazine. </a:t>
            </a:r>
          </a:p>
          <a:p>
            <a:r>
              <a:rPr lang="en-US" dirty="0"/>
              <a:t>This chemical, along with vanillin and </a:t>
            </a:r>
            <a:r>
              <a:rPr lang="en-US" dirty="0" err="1"/>
              <a:t>maltol</a:t>
            </a:r>
            <a:r>
              <a:rPr lang="en-US" dirty="0"/>
              <a:t>, has been found in chocolate-flavored e-liquids </a:t>
            </a:r>
          </a:p>
        </p:txBody>
      </p:sp>
      <p:pic>
        <p:nvPicPr>
          <p:cNvPr id="4" name="Picture 3" descr="Image result for 2356-Tetramethylpyrazine structu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965" y="3872705"/>
            <a:ext cx="2084069" cy="2175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400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7" y="274369"/>
            <a:ext cx="2370728" cy="2887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466" y="274369"/>
            <a:ext cx="2370728" cy="2887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7" y="3665915"/>
            <a:ext cx="2370728" cy="2887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466" y="3663615"/>
            <a:ext cx="2370728" cy="28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65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1003" cy="3237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003" y="0"/>
            <a:ext cx="4541003" cy="3237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0499"/>
            <a:ext cx="4541003" cy="3237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003" y="3620498"/>
            <a:ext cx="4541003" cy="32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92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(E)-2-hexen-1-ol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Apple flavor is (E)-2-hexen-1-ol.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chemical, along with hexyl and ethyl acetate, has been found in apple-flavored e-liquids.</a:t>
            </a:r>
          </a:p>
          <a:p>
            <a:endParaRPr lang="en-US" dirty="0"/>
          </a:p>
        </p:txBody>
      </p:sp>
      <p:pic>
        <p:nvPicPr>
          <p:cNvPr id="4" name="Picture 3" descr="Image result for 2-hexen-1-o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90" y="4133569"/>
            <a:ext cx="3210561" cy="1302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509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05" y="1951038"/>
            <a:ext cx="1935958" cy="1362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238" t="21348" r="17326" b="26217"/>
          <a:stretch/>
        </p:blipFill>
        <p:spPr>
          <a:xfrm>
            <a:off x="185737" y="236536"/>
            <a:ext cx="3157537" cy="2000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10" y="1951038"/>
            <a:ext cx="1935958" cy="1362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238" t="21348" r="17326" b="26217"/>
          <a:stretch/>
        </p:blipFill>
        <p:spPr>
          <a:xfrm>
            <a:off x="4922042" y="236536"/>
            <a:ext cx="3157537" cy="2000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04" y="5360988"/>
            <a:ext cx="1935958" cy="1362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238" t="21348" r="17326" b="26217"/>
          <a:stretch/>
        </p:blipFill>
        <p:spPr>
          <a:xfrm>
            <a:off x="185736" y="3646486"/>
            <a:ext cx="3157537" cy="2000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10" y="5360988"/>
            <a:ext cx="1935958" cy="1362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6238" t="21348" r="17326" b="26217"/>
          <a:stretch/>
        </p:blipFill>
        <p:spPr>
          <a:xfrm>
            <a:off x="4922042" y="3646486"/>
            <a:ext cx="3157537" cy="20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57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42875"/>
            <a:ext cx="4731670" cy="3373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142875"/>
            <a:ext cx="4731670" cy="3373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3471068"/>
            <a:ext cx="4731670" cy="3373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3516312"/>
            <a:ext cx="4731670" cy="33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Menthol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914900" cy="4351338"/>
          </a:xfrm>
        </p:spPr>
        <p:txBody>
          <a:bodyPr/>
          <a:lstStyle/>
          <a:p>
            <a:r>
              <a:rPr lang="en-US" dirty="0"/>
              <a:t>Peppermint flavor is primarily the chemical Menthol</a:t>
            </a:r>
          </a:p>
          <a:p>
            <a:endParaRPr lang="en-US" dirty="0"/>
          </a:p>
          <a:p>
            <a:r>
              <a:rPr lang="en-US" dirty="0"/>
              <a:t>Menthol creates a cooling sensation in your airway by activating cold receptor (TRPM8), which is often used to mask throat irritation or harsh taste of chemicals.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7" y="958214"/>
            <a:ext cx="2556511" cy="2556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17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3" y="708025"/>
            <a:ext cx="3644752" cy="2049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88" y="708024"/>
            <a:ext cx="3644752" cy="2049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3" y="4017962"/>
            <a:ext cx="3644752" cy="2049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88" y="4017962"/>
            <a:ext cx="3644752" cy="20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4643307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693" y="228601"/>
            <a:ext cx="4643307" cy="308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2830"/>
            <a:ext cx="4643307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307" y="3552830"/>
            <a:ext cx="4643307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4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x-none" altLang="x-none" b="1" dirty="0">
                <a:latin typeface="Calibri" charset="0"/>
                <a:ea typeface="Calibri" charset="0"/>
                <a:cs typeface="Calibri" charset="0"/>
              </a:rPr>
              <a:t>Methyl anthranilate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52986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dirty="0">
                <a:latin typeface="Calibri" charset="0"/>
                <a:ea typeface="Calibri" charset="0"/>
                <a:cs typeface="Calibri" charset="0"/>
              </a:rPr>
              <a:t>Artificial grape flavor is a chemical called Methyl anthranilate.</a:t>
            </a:r>
            <a:endParaRPr lang="en-US" altLang="x-none" dirty="0">
              <a:latin typeface="Calibri" charset="0"/>
              <a:ea typeface="Calibri" charset="0"/>
              <a:cs typeface="Calibri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x-none" dirty="0">
              <a:latin typeface="Calibri" charset="0"/>
              <a:ea typeface="Calibri" charset="0"/>
              <a:cs typeface="Calibri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x-none" dirty="0">
              <a:latin typeface="Calibri" charset="0"/>
              <a:ea typeface="Calibri" charset="0"/>
              <a:cs typeface="Calibri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x-none" dirty="0">
              <a:latin typeface="Calibri" charset="0"/>
              <a:ea typeface="Calibri" charset="0"/>
              <a:cs typeface="Calibri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x-none" dirty="0">
              <a:latin typeface="Calibri" charset="0"/>
              <a:ea typeface="Calibri" charset="0"/>
              <a:cs typeface="Calibri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x-none" altLang="x-none" dirty="0">
              <a:latin typeface="Calibri" charset="0"/>
              <a:ea typeface="Calibri" charset="0"/>
              <a:cs typeface="Calibri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dirty="0">
                <a:latin typeface="Calibri" charset="0"/>
                <a:ea typeface="Calibri" charset="0"/>
                <a:cs typeface="Calibri" charset="0"/>
              </a:rPr>
              <a:t>This is just one of many flavoring chemicals that have been found in grape-flavored e-liquid.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93" y="2251268"/>
            <a:ext cx="2665413" cy="227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94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(R)-</a:t>
            </a:r>
            <a:r>
              <a:rPr lang="en-US" dirty="0" err="1"/>
              <a:t>Lavandulol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962"/>
            <a:ext cx="7886700" cy="3660775"/>
          </a:xfrm>
        </p:spPr>
        <p:txBody>
          <a:bodyPr/>
          <a:lstStyle/>
          <a:p>
            <a:r>
              <a:rPr lang="en-US" dirty="0"/>
              <a:t>Lavender flavor is a mixture of chemicals including: (R)-</a:t>
            </a:r>
            <a:r>
              <a:rPr lang="en-US" dirty="0" err="1"/>
              <a:t>Lavandulol</a:t>
            </a:r>
            <a:r>
              <a:rPr lang="en-US" dirty="0"/>
              <a:t>. </a:t>
            </a:r>
          </a:p>
          <a:p>
            <a:r>
              <a:rPr lang="en-US" dirty="0"/>
              <a:t>Lavender is a commonly marketed as an “essential oil” and cases of essential oil poisonings are on the rise. </a:t>
            </a:r>
          </a:p>
          <a:p>
            <a:r>
              <a:rPr lang="en-US" dirty="0"/>
              <a:t>Inhalation large amounts of essential oils have been linked to pneumonia while large amounts of skin exposure have been linked to allergic reactions. 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35" y="365126"/>
            <a:ext cx="2697480" cy="1699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32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17" y="499390"/>
            <a:ext cx="3416300" cy="238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037" y="499390"/>
            <a:ext cx="3416300" cy="238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17" y="3983925"/>
            <a:ext cx="3416300" cy="238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037" y="3983925"/>
            <a:ext cx="34163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0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219" cy="3164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781" y="0"/>
            <a:ext cx="4438219" cy="3164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81" y="3334700"/>
            <a:ext cx="4438219" cy="3164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780" y="3334700"/>
            <a:ext cx="4438219" cy="31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3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Limonene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229225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Limonene is a major component in the oil of citrus fruit peels, like Lemon. 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It is also a common additive in e-cigarettes, cosmetic products, and cleaning products.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 Limonene can also be used as a solvent.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526" y="1354138"/>
            <a:ext cx="1317936" cy="336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640758" y="590310"/>
            <a:ext cx="3124694" cy="2354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5256670" y="590310"/>
            <a:ext cx="3124694" cy="2354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640758" y="3733883"/>
            <a:ext cx="3124694" cy="2354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5256670" y="3819207"/>
            <a:ext cx="3124694" cy="235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58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25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325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8542"/>
            <a:ext cx="4572000" cy="325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53013"/>
            <a:ext cx="4572000" cy="32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Isoamyl</a:t>
            </a:r>
            <a:r>
              <a:rPr lang="en-US" b="1" dirty="0"/>
              <a:t> acetate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Isoamyl</a:t>
            </a:r>
            <a:r>
              <a:rPr lang="en-US" dirty="0"/>
              <a:t> acetate is used to confer banana flavor in foods or as an artificial banana flavor. </a:t>
            </a:r>
          </a:p>
          <a:p>
            <a:r>
              <a:rPr lang="en-US" dirty="0"/>
              <a:t>Because of its pleasant odor and low toxicity, </a:t>
            </a:r>
            <a:r>
              <a:rPr lang="en-US" dirty="0" err="1"/>
              <a:t>isoamyl</a:t>
            </a:r>
            <a:r>
              <a:rPr lang="en-US" dirty="0"/>
              <a:t> acetate is often used to test the effectiveness of gas masks.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8" y="4521199"/>
            <a:ext cx="3025773" cy="11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99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ED15143D528B43BE470E5BBD8A9509" ma:contentTypeVersion="7" ma:contentTypeDescription="Create a new document." ma:contentTypeScope="" ma:versionID="0bc0f29c551897fb6d3683f577ca5106">
  <xsd:schema xmlns:xsd="http://www.w3.org/2001/XMLSchema" xmlns:xs="http://www.w3.org/2001/XMLSchema" xmlns:p="http://schemas.microsoft.com/office/2006/metadata/properties" xmlns:ns2="08708f07-9321-4b48-8e0b-6ed250c0c1b0" targetNamespace="http://schemas.microsoft.com/office/2006/metadata/properties" ma:root="true" ma:fieldsID="54e36f4524def4223ef3aac4f47e0917" ns2:_="">
    <xsd:import namespace="08708f07-9321-4b48-8e0b-6ed250c0c1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08f07-9321-4b48-8e0b-6ed250c0c1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E33527-C174-4B7B-A92F-EA181D295E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708f07-9321-4b48-8e0b-6ed250c0c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38A94B-4D21-4C74-BB25-CB1ECAB991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EAE817-2C97-4B6F-A18F-FA324F87039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</TotalTime>
  <Words>390</Words>
  <Application>Microsoft Office PowerPoint</Application>
  <PresentationFormat>Letter Paper (8.5x11 in)</PresentationFormat>
  <Paragraphs>51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Methyl anthranilate</vt:lpstr>
      <vt:lpstr>PowerPoint Presentation</vt:lpstr>
      <vt:lpstr>PowerPoint Presentation</vt:lpstr>
      <vt:lpstr>Limonene</vt:lpstr>
      <vt:lpstr>PowerPoint Presentation</vt:lpstr>
      <vt:lpstr>PowerPoint Presentation</vt:lpstr>
      <vt:lpstr>Isoamyl acetate</vt:lpstr>
      <vt:lpstr>PowerPoint Presentation</vt:lpstr>
      <vt:lpstr>PowerPoint Presentation</vt:lpstr>
      <vt:lpstr>Benzaldehyde</vt:lpstr>
      <vt:lpstr>PowerPoint Presentation</vt:lpstr>
      <vt:lpstr>PowerPoint Presentation</vt:lpstr>
      <vt:lpstr>Diacetyl </vt:lpstr>
      <vt:lpstr>PowerPoint Presentation</vt:lpstr>
      <vt:lpstr>PowerPoint Presentation</vt:lpstr>
      <vt:lpstr>3,6-Nonadienal</vt:lpstr>
      <vt:lpstr>PowerPoint Presentation</vt:lpstr>
      <vt:lpstr>PowerPoint Presentation</vt:lpstr>
      <vt:lpstr>2,3,5,6-tetramethyl pyrazine </vt:lpstr>
      <vt:lpstr>PowerPoint Presentation</vt:lpstr>
      <vt:lpstr>PowerPoint Presentation</vt:lpstr>
      <vt:lpstr>(E)-2-hexen-1-ol </vt:lpstr>
      <vt:lpstr>PowerPoint Presentation</vt:lpstr>
      <vt:lpstr>PowerPoint Presentation</vt:lpstr>
      <vt:lpstr>Menthol</vt:lpstr>
      <vt:lpstr>PowerPoint Presentation</vt:lpstr>
      <vt:lpstr>PowerPoint Presentation</vt:lpstr>
      <vt:lpstr>(R)-Lavandulol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Rebuli, Meghan Elizabeth</dc:creator>
  <cp:lastModifiedBy>Rebuli, Meghan Elizabeth</cp:lastModifiedBy>
  <cp:revision>29</cp:revision>
  <dcterms:created xsi:type="dcterms:W3CDTF">2020-02-07T17:11:09Z</dcterms:created>
  <dcterms:modified xsi:type="dcterms:W3CDTF">2021-04-05T17:42:35Z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0x010100C4ED15143D528B43BE470E5BBD8A9509</vt:lpwstr>
  </property>
</Properties>
</file>